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AE4F6B-3DF3-45CD-B0DB-BBEC995E601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370953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E4F6B-3DF3-45CD-B0DB-BBEC995E601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830749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E4F6B-3DF3-45CD-B0DB-BBEC995E601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216744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E4F6B-3DF3-45CD-B0DB-BBEC995E601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62708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AE4F6B-3DF3-45CD-B0DB-BBEC995E601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2696641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AE4F6B-3DF3-45CD-B0DB-BBEC995E601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347963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AE4F6B-3DF3-45CD-B0DB-BBEC995E6017}"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212080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AE4F6B-3DF3-45CD-B0DB-BBEC995E6017}"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713489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E4F6B-3DF3-45CD-B0DB-BBEC995E6017}"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17727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E4F6B-3DF3-45CD-B0DB-BBEC995E601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340497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E4F6B-3DF3-45CD-B0DB-BBEC995E601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C6859-01FF-4503-9358-B51F31BCEFD0}" type="slidenum">
              <a:rPr lang="en-US" smtClean="0"/>
              <a:t>‹#›</a:t>
            </a:fld>
            <a:endParaRPr lang="en-US"/>
          </a:p>
        </p:txBody>
      </p:sp>
    </p:spTree>
    <p:extLst>
      <p:ext uri="{BB962C8B-B14F-4D97-AF65-F5344CB8AC3E}">
        <p14:creationId xmlns:p14="http://schemas.microsoft.com/office/powerpoint/2010/main" val="81461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E4F6B-3DF3-45CD-B0DB-BBEC995E6017}"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C6859-01FF-4503-9358-B51F31BCEFD0}" type="slidenum">
              <a:rPr lang="en-US" smtClean="0"/>
              <a:t>‹#›</a:t>
            </a:fld>
            <a:endParaRPr lang="en-US"/>
          </a:p>
        </p:txBody>
      </p:sp>
    </p:spTree>
    <p:extLst>
      <p:ext uri="{BB962C8B-B14F-4D97-AF65-F5344CB8AC3E}">
        <p14:creationId xmlns:p14="http://schemas.microsoft.com/office/powerpoint/2010/main" val="2206043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Times New Roman" pitchFamily="18" charset="0"/>
                <a:cs typeface="Times New Roman" pitchFamily="18" charset="0"/>
              </a:rPr>
              <a:t>Historical Development of Social </a:t>
            </a:r>
            <a:r>
              <a:rPr lang="en-US" b="1" dirty="0">
                <a:latin typeface="Times New Roman" pitchFamily="18" charset="0"/>
                <a:cs typeface="Times New Roman" pitchFamily="18" charset="0"/>
              </a:rPr>
              <a:t>W</a:t>
            </a:r>
            <a:r>
              <a:rPr lang="en-US" b="1" dirty="0" smtClean="0">
                <a:latin typeface="Times New Roman" pitchFamily="18" charset="0"/>
                <a:cs typeface="Times New Roman" pitchFamily="18" charset="0"/>
              </a:rPr>
              <a:t>elfare </a:t>
            </a:r>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ystem in </a:t>
            </a:r>
            <a:r>
              <a:rPr lang="en-US" b="1" dirty="0">
                <a:latin typeface="Times New Roman" pitchFamily="18" charset="0"/>
                <a:cs typeface="Times New Roman" pitchFamily="18" charset="0"/>
              </a:rPr>
              <a:t>P</a:t>
            </a:r>
            <a:r>
              <a:rPr lang="en-US" b="1" dirty="0" smtClean="0">
                <a:latin typeface="Times New Roman" pitchFamily="18" charset="0"/>
                <a:cs typeface="Times New Roman" pitchFamily="18" charset="0"/>
              </a:rPr>
              <a:t>akistan</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528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400" b="1" dirty="0" smtClean="0">
                <a:latin typeface="Times New Roman" pitchFamily="18" charset="0"/>
                <a:cs typeface="Times New Roman" pitchFamily="18" charset="0"/>
              </a:rPr>
              <a:t>U.N. Advisers</a:t>
            </a: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1951 when the Government of Pakistan sought the assistance of the United Nations with a view to formulate a social welfare program befitting a free country.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year later the first batch of the UN Social Welfare consultants arrived in Karachi and this marked the beginning of a new orientation in the field of social welfare.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the absence of trained social workers, they advised the government to give priority to social work training as without qualified workers, social welfare projects and programs cannot be properly implemented.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0079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On the recommendation of the UN Adviser, the Government of Pakistan (Health Division) drew up a plan for initiating an organized social welfare program in the country in 1953.</a:t>
            </a:r>
          </a:p>
          <a:p>
            <a:pPr algn="just"/>
            <a:r>
              <a:rPr lang="en-US" dirty="0" smtClean="0">
                <a:latin typeface="Times New Roman" pitchFamily="18" charset="0"/>
                <a:cs typeface="Times New Roman" pitchFamily="18" charset="0"/>
              </a:rPr>
              <a:t>In the initial stage the government’s responsibilities were confined to imparting social work training, encouraging voluntary agencies and sponsoring of urban and rural community development projects.</a:t>
            </a:r>
            <a:endParaRPr lang="en-US" dirty="0"/>
          </a:p>
        </p:txBody>
      </p:sp>
    </p:spTree>
    <p:extLst>
      <p:ext uri="{BB962C8B-B14F-4D97-AF65-F5344CB8AC3E}">
        <p14:creationId xmlns:p14="http://schemas.microsoft.com/office/powerpoint/2010/main" val="281927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latin typeface="Times New Roman" pitchFamily="18" charset="0"/>
                <a:cs typeface="Times New Roman" pitchFamily="18" charset="0"/>
              </a:rPr>
              <a:t>Planning Board</a:t>
            </a:r>
          </a:p>
          <a:p>
            <a:pPr algn="just"/>
            <a:r>
              <a:rPr lang="en-US" sz="2400" dirty="0">
                <a:latin typeface="Times New Roman" pitchFamily="18" charset="0"/>
                <a:cs typeface="Times New Roman" pitchFamily="18" charset="0"/>
              </a:rPr>
              <a:t>The government, thenceforth, set up a Planning Board in 1953 to prepare a plan of economic development for the country.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social welfare section was created in the Planning Board to investigate social problems and social needs arising out of social change and economic development in the country; to review the social policies and legislation in the various fields of social welfare; and to prepare a five-year plan for social welfare programs. </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19146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sz="2400" b="1" dirty="0">
                <a:latin typeface="Times New Roman" pitchFamily="18" charset="0"/>
                <a:cs typeface="Times New Roman" pitchFamily="18" charset="0"/>
              </a:rPr>
              <a:t>National Council of Social Welfare</a:t>
            </a:r>
          </a:p>
          <a:p>
            <a:pPr algn="just"/>
            <a:r>
              <a:rPr lang="en-US" sz="2400" dirty="0">
                <a:latin typeface="Times New Roman" pitchFamily="18" charset="0"/>
                <a:cs typeface="Times New Roman" pitchFamily="18" charset="0"/>
              </a:rPr>
              <a:t>The Council was created in 1956 to stimulate the welfare activities of the voluntary organization by providing financial assistance and consultative services.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Subsequently</a:t>
            </a:r>
            <a:r>
              <a:rPr lang="en-US" sz="2400" dirty="0">
                <a:latin typeface="Times New Roman" pitchFamily="18" charset="0"/>
                <a:cs typeface="Times New Roman" pitchFamily="18" charset="0"/>
              </a:rPr>
              <a:t>, provincial councils were formed in the provinces with the objective of helping the voluntary welfare agencies both in expansion and coordination.</a:t>
            </a:r>
          </a:p>
          <a:p>
            <a:pPr algn="just"/>
            <a:r>
              <a:rPr lang="en-US" sz="2600" b="1" dirty="0" smtClean="0">
                <a:latin typeface="Times New Roman" pitchFamily="18" charset="0"/>
                <a:cs typeface="Times New Roman" pitchFamily="18" charset="0"/>
              </a:rPr>
              <a:t>Central Directorate of </a:t>
            </a:r>
            <a:r>
              <a:rPr lang="en-US" sz="2600" b="1" dirty="0">
                <a:latin typeface="Times New Roman" pitchFamily="18" charset="0"/>
                <a:cs typeface="Times New Roman" pitchFamily="18" charset="0"/>
              </a:rPr>
              <a:t>Social Welfare</a:t>
            </a:r>
          </a:p>
          <a:p>
            <a:pPr algn="just"/>
            <a:r>
              <a:rPr lang="en-US" sz="2600" dirty="0">
                <a:latin typeface="Times New Roman" pitchFamily="18" charset="0"/>
                <a:cs typeface="Times New Roman" pitchFamily="18" charset="0"/>
              </a:rPr>
              <a:t>The central Directorate of Social Welfare was abolished in 1962 as a result of decentralization of certain subjects under the new constitution. In September, 1964 the Directorate General of Social Welfare was created in the government of the then West Pakistan.</a:t>
            </a:r>
          </a:p>
          <a:p>
            <a:endParaRPr lang="en-US" dirty="0"/>
          </a:p>
        </p:txBody>
      </p:sp>
    </p:spTree>
    <p:extLst>
      <p:ext uri="{BB962C8B-B14F-4D97-AF65-F5344CB8AC3E}">
        <p14:creationId xmlns:p14="http://schemas.microsoft.com/office/powerpoint/2010/main" val="371541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b="1" dirty="0" smtClean="0">
                <a:latin typeface="Times New Roman" pitchFamily="18" charset="0"/>
                <a:cs typeface="Times New Roman" pitchFamily="18" charset="0"/>
              </a:rPr>
              <a:t>Provincial Directorate of Social </a:t>
            </a:r>
            <a:r>
              <a:rPr lang="en-US" sz="2400" b="1" dirty="0">
                <a:latin typeface="Times New Roman" pitchFamily="18" charset="0"/>
                <a:cs typeface="Times New Roman" pitchFamily="18" charset="0"/>
              </a:rPr>
              <a:t>W</a:t>
            </a:r>
            <a:r>
              <a:rPr lang="en-US" sz="2400" b="1" dirty="0" smtClean="0">
                <a:latin typeface="Times New Roman" pitchFamily="18" charset="0"/>
                <a:cs typeface="Times New Roman" pitchFamily="18" charset="0"/>
              </a:rPr>
              <a:t>elfare</a:t>
            </a:r>
          </a:p>
          <a:p>
            <a:pPr algn="just"/>
            <a:r>
              <a:rPr lang="en-US" sz="2400" dirty="0" smtClean="0">
                <a:latin typeface="Times New Roman" pitchFamily="18" charset="0"/>
                <a:cs typeface="Times New Roman" pitchFamily="18" charset="0"/>
              </a:rPr>
              <a:t>After </a:t>
            </a:r>
            <a:r>
              <a:rPr lang="en-US" sz="2400" dirty="0">
                <a:latin typeface="Times New Roman" pitchFamily="18" charset="0"/>
                <a:cs typeface="Times New Roman" pitchFamily="18" charset="0"/>
              </a:rPr>
              <a:t>the dismemberment of one unit in West Pakistan in July, 1970 the former provinces of Sindh, Punjab, NWFP and </a:t>
            </a:r>
            <a:r>
              <a:rPr lang="en-US" sz="2400" dirty="0" err="1">
                <a:latin typeface="Times New Roman" pitchFamily="18" charset="0"/>
                <a:cs typeface="Times New Roman" pitchFamily="18" charset="0"/>
              </a:rPr>
              <a:t>Balochistan</a:t>
            </a:r>
            <a:r>
              <a:rPr lang="en-US" sz="2400" dirty="0">
                <a:latin typeface="Times New Roman" pitchFamily="18" charset="0"/>
                <a:cs typeface="Times New Roman" pitchFamily="18" charset="0"/>
              </a:rPr>
              <a:t> were revived.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result the West Pakistan Directorate General of Social Welfare and the West Pakistan Council of Social Welfare were bifurcated into four parts.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One </a:t>
            </a:r>
            <a:r>
              <a:rPr lang="en-US" sz="2400" dirty="0">
                <a:latin typeface="Times New Roman" pitchFamily="18" charset="0"/>
                <a:cs typeface="Times New Roman" pitchFamily="18" charset="0"/>
              </a:rPr>
              <a:t>Directorate and one Council were established in each province as such. In other words, two organizations have principally been set up by the provincial governments to look after social welfare programs in their respective provinces. </a:t>
            </a:r>
          </a:p>
        </p:txBody>
      </p:sp>
    </p:spTree>
    <p:extLst>
      <p:ext uri="{BB962C8B-B14F-4D97-AF65-F5344CB8AC3E}">
        <p14:creationId xmlns:p14="http://schemas.microsoft.com/office/powerpoint/2010/main" val="20314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Department of Social Welfare </a:t>
            </a:r>
          </a:p>
          <a:p>
            <a:pPr algn="just"/>
            <a:r>
              <a:rPr lang="en-US" sz="2400" dirty="0" smtClean="0">
                <a:latin typeface="Times New Roman" pitchFamily="18" charset="0"/>
                <a:cs typeface="Times New Roman" pitchFamily="18" charset="0"/>
              </a:rPr>
              <a:t>In 1979 a separate department of Social Welfare was established. </a:t>
            </a:r>
          </a:p>
          <a:p>
            <a:pPr algn="just"/>
            <a:r>
              <a:rPr lang="en-US" sz="2400" dirty="0" smtClean="0">
                <a:latin typeface="Times New Roman" pitchFamily="18" charset="0"/>
                <a:cs typeface="Times New Roman" pitchFamily="18" charset="0"/>
              </a:rPr>
              <a:t>Afterwards in 1996, the segment of Women Development and in 1998 the segment of Bait-</a:t>
            </a:r>
            <a:r>
              <a:rPr lang="en-US" sz="2400" dirty="0" err="1" smtClean="0">
                <a:latin typeface="Times New Roman" pitchFamily="18" charset="0"/>
                <a:cs typeface="Times New Roman" pitchFamily="18" charset="0"/>
              </a:rPr>
              <a:t>ul</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Maal</a:t>
            </a:r>
            <a:r>
              <a:rPr lang="en-US" sz="2400" dirty="0" smtClean="0">
                <a:latin typeface="Times New Roman" pitchFamily="18" charset="0"/>
                <a:cs typeface="Times New Roman" pitchFamily="18" charset="0"/>
              </a:rPr>
              <a:t> was also attached with Social Welfare Department. </a:t>
            </a:r>
          </a:p>
          <a:p>
            <a:pPr algn="just"/>
            <a:r>
              <a:rPr lang="en-US" sz="2400" dirty="0" smtClean="0">
                <a:latin typeface="Times New Roman" pitchFamily="18" charset="0"/>
                <a:cs typeface="Times New Roman" pitchFamily="18" charset="0"/>
              </a:rPr>
              <a:t>Later on in 2012, a separate department of Women Development was established and the segment of women development was separated from Social Welfare and Bait-</a:t>
            </a:r>
            <a:r>
              <a:rPr lang="en-US" sz="2400" dirty="0" err="1" smtClean="0">
                <a:latin typeface="Times New Roman" pitchFamily="18" charset="0"/>
                <a:cs typeface="Times New Roman" pitchFamily="18" charset="0"/>
              </a:rPr>
              <a:t>ul</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Maal</a:t>
            </a:r>
            <a:r>
              <a:rPr lang="en-US" sz="2400" dirty="0" smtClean="0">
                <a:latin typeface="Times New Roman" pitchFamily="18" charset="0"/>
                <a:cs typeface="Times New Roman" pitchFamily="18" charset="0"/>
              </a:rPr>
              <a:t> Department.</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1911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Source: Khalid, M. (2008). Social Work Theory and Practice: </a:t>
            </a:r>
            <a:r>
              <a:rPr lang="en-US" sz="2000" dirty="0" smtClean="0">
                <a:latin typeface="Times New Roman" pitchFamily="18" charset="0"/>
                <a:cs typeface="Times New Roman" pitchFamily="18" charset="0"/>
              </a:rPr>
              <a:t>with special </a:t>
            </a:r>
            <a:r>
              <a:rPr lang="en-US" sz="2000" dirty="0">
                <a:latin typeface="Times New Roman" pitchFamily="18" charset="0"/>
                <a:cs typeface="Times New Roman" pitchFamily="18" charset="0"/>
              </a:rPr>
              <a:t>reference to Pakistan. (5</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Kifayat</a:t>
            </a:r>
            <a:r>
              <a:rPr lang="en-US" sz="2000" dirty="0">
                <a:latin typeface="Times New Roman" pitchFamily="18" charset="0"/>
                <a:cs typeface="Times New Roman" pitchFamily="18" charset="0"/>
              </a:rPr>
              <a:t> Academy, Lahore</a:t>
            </a:r>
          </a:p>
          <a:p>
            <a:endParaRPr lang="en-US" sz="2000" dirty="0"/>
          </a:p>
        </p:txBody>
      </p:sp>
    </p:spTree>
    <p:extLst>
      <p:ext uri="{BB962C8B-B14F-4D97-AF65-F5344CB8AC3E}">
        <p14:creationId xmlns:p14="http://schemas.microsoft.com/office/powerpoint/2010/main" val="2267931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537</Words>
  <Application>Microsoft Office PowerPoint</Application>
  <PresentationFormat>On-screen Show (4:3)</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Historical Development of Social Welfare System in Pakistan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Development of Social Welfare System in Pakistan</dc:title>
  <dc:creator>rto</dc:creator>
  <cp:lastModifiedBy>Abdul Rehman</cp:lastModifiedBy>
  <cp:revision>4</cp:revision>
  <dcterms:created xsi:type="dcterms:W3CDTF">2020-04-23T11:51:43Z</dcterms:created>
  <dcterms:modified xsi:type="dcterms:W3CDTF">2020-04-25T16:10:48Z</dcterms:modified>
</cp:coreProperties>
</file>